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72" r:id="rId6"/>
    <p:sldId id="261" r:id="rId7"/>
    <p:sldId id="262" r:id="rId8"/>
    <p:sldId id="263" r:id="rId9"/>
    <p:sldId id="264" r:id="rId10"/>
    <p:sldId id="265" r:id="rId11"/>
    <p:sldId id="266" r:id="rId12"/>
    <p:sldId id="267" r:id="rId13"/>
    <p:sldId id="268" r:id="rId14"/>
    <p:sldId id="269" r:id="rId15"/>
    <p:sldId id="270" r:id="rId16"/>
    <p:sldId id="271" r:id="rId17"/>
    <p:sldId id="26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2" d="100"/>
          <a:sy n="52" d="100"/>
        </p:scale>
        <p:origin x="751" y="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8B87A80-80B0-472A-A8FA-908A9EB86717}" type="datetimeFigureOut">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1833291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B87A80-80B0-472A-A8FA-908A9EB86717}" type="datetimeFigureOut">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3753134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B87A80-80B0-472A-A8FA-908A9EB86717}" type="datetimeFigureOut">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3281619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B87A80-80B0-472A-A8FA-908A9EB86717}" type="datetimeFigureOut">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2693851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8B87A80-80B0-472A-A8FA-908A9EB86717}" type="datetimeFigureOut">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341148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8B87A80-80B0-472A-A8FA-908A9EB86717}" type="datetimeFigureOut">
              <a:rPr lang="en-US" smtClean="0"/>
              <a:t>10/7/2020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2512394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8B87A80-80B0-472A-A8FA-908A9EB86717}" type="datetimeFigureOut">
              <a:rPr lang="en-US" smtClean="0"/>
              <a:t>10/7/2020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19239421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B87A80-80B0-472A-A8FA-908A9EB86717}" type="datetimeFigureOut">
              <a:rPr lang="en-US" smtClean="0"/>
              <a:t>10/7/2020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24202631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B87A80-80B0-472A-A8FA-908A9EB86717}" type="datetimeFigureOut">
              <a:rPr lang="en-US" smtClean="0"/>
              <a:t>10/7/2020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4085222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8B87A80-80B0-472A-A8FA-908A9EB86717}" type="datetimeFigureOut">
              <a:rPr lang="en-US" smtClean="0"/>
              <a:t>10/7/2020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28543842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8B87A80-80B0-472A-A8FA-908A9EB86717}" type="datetimeFigureOut">
              <a:rPr lang="en-US" smtClean="0"/>
              <a:t>10/7/2020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9E2-DFA5-4B8A-8F64-B9F2B298DD6A}" type="slidenum">
              <a:rPr lang="en-US" smtClean="0"/>
              <a:t>‹#›</a:t>
            </a:fld>
            <a:endParaRPr lang="en-US"/>
          </a:p>
        </p:txBody>
      </p:sp>
    </p:spTree>
    <p:extLst>
      <p:ext uri="{BB962C8B-B14F-4D97-AF65-F5344CB8AC3E}">
        <p14:creationId xmlns:p14="http://schemas.microsoft.com/office/powerpoint/2010/main" val="3467821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B87A80-80B0-472A-A8FA-908A9EB86717}" type="datetimeFigureOut">
              <a:rPr lang="en-US" smtClean="0"/>
              <a:t>10/7/2020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D099E2-DFA5-4B8A-8F64-B9F2B298DD6A}" type="slidenum">
              <a:rPr lang="en-US" smtClean="0"/>
              <a:t>‹#›</a:t>
            </a:fld>
            <a:endParaRPr lang="en-US"/>
          </a:p>
        </p:txBody>
      </p:sp>
    </p:spTree>
    <p:extLst>
      <p:ext uri="{BB962C8B-B14F-4D97-AF65-F5344CB8AC3E}">
        <p14:creationId xmlns:p14="http://schemas.microsoft.com/office/powerpoint/2010/main" val="42579762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186940" y="1935479"/>
            <a:ext cx="7818120" cy="1447801"/>
          </a:xfrm>
        </p:spPr>
        <p:txBody>
          <a:bodyPr>
            <a:normAutofit fontScale="90000"/>
          </a:bodyPr>
          <a:lstStyle/>
          <a:p>
            <a:br>
              <a:rPr lang="en-US" dirty="0">
                <a:solidFill>
                  <a:schemeClr val="bg1"/>
                </a:solidFill>
              </a:rPr>
            </a:br>
            <a:endParaRPr lang="en-US" sz="4000" dirty="0">
              <a:solidFill>
                <a:schemeClr val="bg1"/>
              </a:solidFill>
            </a:endParaRPr>
          </a:p>
        </p:txBody>
      </p:sp>
      <p:sp>
        <p:nvSpPr>
          <p:cNvPr id="3" name="Subtitle 2"/>
          <p:cNvSpPr>
            <a:spLocks noGrp="1"/>
          </p:cNvSpPr>
          <p:nvPr>
            <p:ph type="subTitle" idx="1"/>
          </p:nvPr>
        </p:nvSpPr>
        <p:spPr>
          <a:xfrm>
            <a:off x="1713187" y="2659379"/>
            <a:ext cx="9648496" cy="1213802"/>
          </a:xfrm>
        </p:spPr>
        <p:txBody>
          <a:bodyPr>
            <a:normAutofit fontScale="77500" lnSpcReduction="20000"/>
          </a:bodyPr>
          <a:lstStyle/>
          <a:p>
            <a:pPr lvl="0"/>
            <a:r>
              <a:rPr lang="en-ID" sz="4800" b="1" dirty="0">
                <a:solidFill>
                  <a:schemeClr val="bg1"/>
                </a:solidFill>
                <a:latin typeface="LiberationSerif-Bold"/>
              </a:rPr>
              <a:t>Enterprise Technologies and Big Data Business</a:t>
            </a:r>
          </a:p>
          <a:p>
            <a:pPr lvl="0"/>
            <a:r>
              <a:rPr lang="en-ID" sz="4800" b="1" dirty="0">
                <a:solidFill>
                  <a:schemeClr val="bg1"/>
                </a:solidFill>
                <a:latin typeface="LiberationSerif-Bold"/>
              </a:rPr>
              <a:t>Intelligence</a:t>
            </a:r>
            <a:endParaRPr lang="en-GB" altLang="en-US" sz="4800" b="1" dirty="0">
              <a:solidFill>
                <a:schemeClr val="bg1"/>
              </a:solidFill>
            </a:endParaRPr>
          </a:p>
          <a:p>
            <a:endParaRPr lang="en-US" sz="3200" dirty="0">
              <a:solidFill>
                <a:schemeClr val="bg1"/>
              </a:solidFill>
            </a:endParaRPr>
          </a:p>
        </p:txBody>
      </p:sp>
    </p:spTree>
    <p:extLst>
      <p:ext uri="{BB962C8B-B14F-4D97-AF65-F5344CB8AC3E}">
        <p14:creationId xmlns:p14="http://schemas.microsoft.com/office/powerpoint/2010/main" val="995088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66AD6-4F08-487D-A6CE-BBCFB9535466}"/>
              </a:ext>
            </a:extLst>
          </p:cNvPr>
          <p:cNvSpPr>
            <a:spLocks noGrp="1"/>
          </p:cNvSpPr>
          <p:nvPr>
            <p:ph type="title"/>
          </p:nvPr>
        </p:nvSpPr>
        <p:spPr/>
        <p:txBody>
          <a:bodyPr/>
          <a:lstStyle/>
          <a:p>
            <a:endParaRPr lang="en-ID"/>
          </a:p>
        </p:txBody>
      </p:sp>
      <p:pic>
        <p:nvPicPr>
          <p:cNvPr id="4" name="Content Placeholder 3">
            <a:extLst>
              <a:ext uri="{FF2B5EF4-FFF2-40B4-BE49-F238E27FC236}">
                <a16:creationId xmlns:a16="http://schemas.microsoft.com/office/drawing/2014/main" id="{3549D398-0790-4D74-8035-0503FAAC7D10}"/>
              </a:ext>
            </a:extLst>
          </p:cNvPr>
          <p:cNvPicPr>
            <a:picLocks noGrp="1" noChangeAspect="1"/>
          </p:cNvPicPr>
          <p:nvPr>
            <p:ph idx="1"/>
          </p:nvPr>
        </p:nvPicPr>
        <p:blipFill>
          <a:blip r:embed="rId2"/>
          <a:stretch>
            <a:fillRect/>
          </a:stretch>
        </p:blipFill>
        <p:spPr>
          <a:xfrm>
            <a:off x="2049517" y="1825625"/>
            <a:ext cx="7987861" cy="3892003"/>
          </a:xfrm>
          <a:prstGeom prst="rect">
            <a:avLst/>
          </a:prstGeom>
        </p:spPr>
      </p:pic>
    </p:spTree>
    <p:extLst>
      <p:ext uri="{BB962C8B-B14F-4D97-AF65-F5344CB8AC3E}">
        <p14:creationId xmlns:p14="http://schemas.microsoft.com/office/powerpoint/2010/main" val="2917682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D00E0-12A7-488D-9CD7-0FD8B5BCBA19}"/>
              </a:ext>
            </a:extLst>
          </p:cNvPr>
          <p:cNvSpPr>
            <a:spLocks noGrp="1"/>
          </p:cNvSpPr>
          <p:nvPr>
            <p:ph type="title"/>
          </p:nvPr>
        </p:nvSpPr>
        <p:spPr/>
        <p:txBody>
          <a:bodyPr/>
          <a:lstStyle/>
          <a:p>
            <a:r>
              <a:rPr lang="en-ID" dirty="0"/>
              <a:t>Big Data BI</a:t>
            </a:r>
          </a:p>
        </p:txBody>
      </p:sp>
      <p:pic>
        <p:nvPicPr>
          <p:cNvPr id="4" name="Content Placeholder 3">
            <a:extLst>
              <a:ext uri="{FF2B5EF4-FFF2-40B4-BE49-F238E27FC236}">
                <a16:creationId xmlns:a16="http://schemas.microsoft.com/office/drawing/2014/main" id="{E80B43FA-F81B-4995-9A18-D527B56E4D4C}"/>
              </a:ext>
            </a:extLst>
          </p:cNvPr>
          <p:cNvPicPr>
            <a:picLocks noGrp="1" noChangeAspect="1"/>
          </p:cNvPicPr>
          <p:nvPr>
            <p:ph idx="1"/>
          </p:nvPr>
        </p:nvPicPr>
        <p:blipFill>
          <a:blip r:embed="rId2"/>
          <a:stretch>
            <a:fillRect/>
          </a:stretch>
        </p:blipFill>
        <p:spPr>
          <a:xfrm>
            <a:off x="1933903" y="1271751"/>
            <a:ext cx="8103476" cy="4614041"/>
          </a:xfrm>
          <a:prstGeom prst="rect">
            <a:avLst/>
          </a:prstGeom>
        </p:spPr>
      </p:pic>
    </p:spTree>
    <p:extLst>
      <p:ext uri="{BB962C8B-B14F-4D97-AF65-F5344CB8AC3E}">
        <p14:creationId xmlns:p14="http://schemas.microsoft.com/office/powerpoint/2010/main" val="4012863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7D32A-E13C-42D8-A72F-237EC60A5AA0}"/>
              </a:ext>
            </a:extLst>
          </p:cNvPr>
          <p:cNvSpPr>
            <a:spLocks noGrp="1"/>
          </p:cNvSpPr>
          <p:nvPr>
            <p:ph type="title"/>
          </p:nvPr>
        </p:nvSpPr>
        <p:spPr/>
        <p:txBody>
          <a:bodyPr/>
          <a:lstStyle/>
          <a:p>
            <a:r>
              <a:rPr lang="en-ID" dirty="0"/>
              <a:t>Traditional Data Visualization</a:t>
            </a:r>
          </a:p>
        </p:txBody>
      </p:sp>
      <p:sp>
        <p:nvSpPr>
          <p:cNvPr id="3" name="Content Placeholder 2">
            <a:extLst>
              <a:ext uri="{FF2B5EF4-FFF2-40B4-BE49-F238E27FC236}">
                <a16:creationId xmlns:a16="http://schemas.microsoft.com/office/drawing/2014/main" id="{7F2AEF81-10A4-4EEB-8B51-7518447A7D43}"/>
              </a:ext>
            </a:extLst>
          </p:cNvPr>
          <p:cNvSpPr>
            <a:spLocks noGrp="1"/>
          </p:cNvSpPr>
          <p:nvPr>
            <p:ph idx="1"/>
          </p:nvPr>
        </p:nvSpPr>
        <p:spPr/>
        <p:txBody>
          <a:bodyPr/>
          <a:lstStyle/>
          <a:p>
            <a:pPr algn="just"/>
            <a:r>
              <a:rPr lang="en-ID" dirty="0">
                <a:latin typeface="LiberationSerif"/>
              </a:rPr>
              <a:t>Data visualization is a technique whereby analytical results are graphically communicated using elements like charts, maps, data grids, infographics and alerts. Graphically representing data can make it easier to understand reports, view trends and identify patterns.</a:t>
            </a:r>
          </a:p>
          <a:p>
            <a:pPr algn="just"/>
            <a:r>
              <a:rPr lang="en-ID" dirty="0"/>
              <a:t>Traditional data visualization provides mostly static charts and graphs in reports and dashboards, whereas contemporary data visualization tools are interactive and can provide both summarized and detailed views of data.</a:t>
            </a:r>
          </a:p>
        </p:txBody>
      </p:sp>
    </p:spTree>
    <p:extLst>
      <p:ext uri="{BB962C8B-B14F-4D97-AF65-F5344CB8AC3E}">
        <p14:creationId xmlns:p14="http://schemas.microsoft.com/office/powerpoint/2010/main" val="2752089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F4498-F291-4B5C-90ED-17FF6920CA09}"/>
              </a:ext>
            </a:extLst>
          </p:cNvPr>
          <p:cNvSpPr>
            <a:spLocks noGrp="1"/>
          </p:cNvSpPr>
          <p:nvPr>
            <p:ph type="title"/>
          </p:nvPr>
        </p:nvSpPr>
        <p:spPr/>
        <p:txBody>
          <a:bodyPr/>
          <a:lstStyle/>
          <a:p>
            <a:r>
              <a:rPr lang="en-ID" dirty="0"/>
              <a:t>Data Visualization for Big Data</a:t>
            </a:r>
          </a:p>
        </p:txBody>
      </p:sp>
      <p:sp>
        <p:nvSpPr>
          <p:cNvPr id="3" name="Content Placeholder 2">
            <a:extLst>
              <a:ext uri="{FF2B5EF4-FFF2-40B4-BE49-F238E27FC236}">
                <a16:creationId xmlns:a16="http://schemas.microsoft.com/office/drawing/2014/main" id="{56777A4C-1B9D-41FF-8DBC-967AD95D02DA}"/>
              </a:ext>
            </a:extLst>
          </p:cNvPr>
          <p:cNvSpPr>
            <a:spLocks noGrp="1"/>
          </p:cNvSpPr>
          <p:nvPr>
            <p:ph idx="1"/>
          </p:nvPr>
        </p:nvSpPr>
        <p:spPr/>
        <p:txBody>
          <a:bodyPr/>
          <a:lstStyle/>
          <a:p>
            <a:r>
              <a:rPr lang="en-ID" dirty="0"/>
              <a:t>Big Data solutions require data visualization tools that can seamlessly connect to structured, semi-structured and unstructured data sources and are further capable of handling millions of data records.</a:t>
            </a:r>
          </a:p>
          <a:p>
            <a:r>
              <a:rPr lang="en-ID" dirty="0"/>
              <a:t>Advanced data visualization tools for Big Data solutions incorporate predictive and prescriptive data analytics and data transformation features. These tools eliminate the </a:t>
            </a:r>
            <a:r>
              <a:rPr lang="en-ID" dirty="0" err="1"/>
              <a:t>needfor</a:t>
            </a:r>
            <a:r>
              <a:rPr lang="en-ID" dirty="0"/>
              <a:t> data pre-processing methods, such as ETL.</a:t>
            </a:r>
          </a:p>
        </p:txBody>
      </p:sp>
    </p:spTree>
    <p:extLst>
      <p:ext uri="{BB962C8B-B14F-4D97-AF65-F5344CB8AC3E}">
        <p14:creationId xmlns:p14="http://schemas.microsoft.com/office/powerpoint/2010/main" val="29649603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27960" y="1569085"/>
            <a:ext cx="6431280" cy="1325563"/>
          </a:xfrm>
        </p:spPr>
        <p:txBody>
          <a:bodyPr>
            <a:normAutofit/>
          </a:bodyPr>
          <a:lstStyle/>
          <a:p>
            <a:pPr algn="ctr"/>
            <a:r>
              <a:rPr lang="en-US" sz="8000" b="1" dirty="0"/>
              <a:t>Thank You</a:t>
            </a:r>
          </a:p>
        </p:txBody>
      </p:sp>
      <p:sp>
        <p:nvSpPr>
          <p:cNvPr id="4" name="Rectangle 3"/>
          <p:cNvSpPr txBox="1">
            <a:spLocks noChangeArrowheads="1"/>
          </p:cNvSpPr>
          <p:nvPr/>
        </p:nvSpPr>
        <p:spPr>
          <a:xfrm>
            <a:off x="929640" y="4937760"/>
            <a:ext cx="11125200" cy="86868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1800" dirty="0"/>
              <a:t>Reference: Database Systems A Practical Approach to Design, Implementation, and Management Fourth Edition.</a:t>
            </a:r>
          </a:p>
          <a:p>
            <a:pPr algn="r"/>
            <a:r>
              <a:rPr lang="en-US" sz="1800" dirty="0"/>
              <a:t>Thomas M. Connolly and Carolyn E. </a:t>
            </a:r>
            <a:r>
              <a:rPr lang="en-US" sz="1800" dirty="0" err="1"/>
              <a:t>Begg</a:t>
            </a:r>
            <a:endParaRPr lang="en-US" sz="1800" dirty="0">
              <a:ea typeface="Times New Roman" panose="02020603050405020304" pitchFamily="18" charset="0"/>
            </a:endParaRPr>
          </a:p>
        </p:txBody>
      </p:sp>
    </p:spTree>
    <p:extLst>
      <p:ext uri="{BB962C8B-B14F-4D97-AF65-F5344CB8AC3E}">
        <p14:creationId xmlns:p14="http://schemas.microsoft.com/office/powerpoint/2010/main" val="34180327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C870F-0F14-4F68-A5E1-C223F52F2DB6}"/>
              </a:ext>
            </a:extLst>
          </p:cNvPr>
          <p:cNvSpPr>
            <a:spLocks noGrp="1"/>
          </p:cNvSpPr>
          <p:nvPr>
            <p:ph type="title"/>
          </p:nvPr>
        </p:nvSpPr>
        <p:spPr/>
        <p:txBody>
          <a:bodyPr/>
          <a:lstStyle/>
          <a:p>
            <a:r>
              <a:rPr lang="en-ID" dirty="0"/>
              <a:t>The enterprise technologies that support this transformation</a:t>
            </a:r>
          </a:p>
        </p:txBody>
      </p:sp>
      <p:sp>
        <p:nvSpPr>
          <p:cNvPr id="3" name="Content Placeholder 2">
            <a:extLst>
              <a:ext uri="{FF2B5EF4-FFF2-40B4-BE49-F238E27FC236}">
                <a16:creationId xmlns:a16="http://schemas.microsoft.com/office/drawing/2014/main" id="{96B985E2-1CAF-4698-92BB-C5230DAB57D0}"/>
              </a:ext>
            </a:extLst>
          </p:cNvPr>
          <p:cNvSpPr>
            <a:spLocks noGrp="1"/>
          </p:cNvSpPr>
          <p:nvPr>
            <p:ph idx="1"/>
          </p:nvPr>
        </p:nvSpPr>
        <p:spPr>
          <a:xfrm>
            <a:off x="838200" y="1825625"/>
            <a:ext cx="10515600" cy="3881492"/>
          </a:xfrm>
        </p:spPr>
        <p:txBody>
          <a:bodyPr/>
          <a:lstStyle/>
          <a:p>
            <a:r>
              <a:rPr lang="en-ID" dirty="0"/>
              <a:t>Online Transaction Processing (OLTP)</a:t>
            </a:r>
          </a:p>
          <a:p>
            <a:pPr marL="0" indent="0">
              <a:buNone/>
            </a:pPr>
            <a:r>
              <a:rPr lang="en-ID" dirty="0"/>
              <a:t>• Online Analytical Processing (OLAP)</a:t>
            </a:r>
          </a:p>
          <a:p>
            <a:pPr marL="0" indent="0">
              <a:buNone/>
            </a:pPr>
            <a:r>
              <a:rPr lang="en-ID" dirty="0"/>
              <a:t>• Extract Transform Load (ETL)</a:t>
            </a:r>
          </a:p>
          <a:p>
            <a:pPr marL="0" indent="0">
              <a:buNone/>
            </a:pPr>
            <a:r>
              <a:rPr lang="en-ID" dirty="0"/>
              <a:t>• Data Warehouses</a:t>
            </a:r>
          </a:p>
          <a:p>
            <a:pPr marL="0" indent="0">
              <a:buNone/>
            </a:pPr>
            <a:r>
              <a:rPr lang="en-ID" dirty="0"/>
              <a:t>• Data Marts</a:t>
            </a:r>
          </a:p>
          <a:p>
            <a:pPr marL="0" indent="0">
              <a:buNone/>
            </a:pPr>
            <a:r>
              <a:rPr lang="en-ID" dirty="0"/>
              <a:t>• Traditional BI</a:t>
            </a:r>
          </a:p>
          <a:p>
            <a:pPr marL="0" indent="0">
              <a:buNone/>
            </a:pPr>
            <a:r>
              <a:rPr lang="en-ID" dirty="0"/>
              <a:t>• Big Data BI</a:t>
            </a:r>
          </a:p>
        </p:txBody>
      </p:sp>
    </p:spTree>
    <p:extLst>
      <p:ext uri="{BB962C8B-B14F-4D97-AF65-F5344CB8AC3E}">
        <p14:creationId xmlns:p14="http://schemas.microsoft.com/office/powerpoint/2010/main" val="3491276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84BAF-8604-449D-8596-AD512497A970}"/>
              </a:ext>
            </a:extLst>
          </p:cNvPr>
          <p:cNvSpPr>
            <a:spLocks noGrp="1"/>
          </p:cNvSpPr>
          <p:nvPr>
            <p:ph type="title"/>
          </p:nvPr>
        </p:nvSpPr>
        <p:spPr/>
        <p:txBody>
          <a:bodyPr/>
          <a:lstStyle/>
          <a:p>
            <a:r>
              <a:rPr lang="en-ID" dirty="0"/>
              <a:t>Online Transaction Processing (OLTP)</a:t>
            </a:r>
          </a:p>
        </p:txBody>
      </p:sp>
      <p:pic>
        <p:nvPicPr>
          <p:cNvPr id="4" name="Content Placeholder 3">
            <a:extLst>
              <a:ext uri="{FF2B5EF4-FFF2-40B4-BE49-F238E27FC236}">
                <a16:creationId xmlns:a16="http://schemas.microsoft.com/office/drawing/2014/main" id="{A16CA9D7-94A8-427D-BFC4-8A8E244ED267}"/>
              </a:ext>
            </a:extLst>
          </p:cNvPr>
          <p:cNvPicPr>
            <a:picLocks noGrp="1" noChangeAspect="1"/>
          </p:cNvPicPr>
          <p:nvPr>
            <p:ph idx="1"/>
          </p:nvPr>
        </p:nvPicPr>
        <p:blipFill>
          <a:blip r:embed="rId2"/>
          <a:stretch>
            <a:fillRect/>
          </a:stretch>
        </p:blipFill>
        <p:spPr>
          <a:xfrm>
            <a:off x="1209012" y="1625453"/>
            <a:ext cx="9038251" cy="3607094"/>
          </a:xfrm>
          <a:prstGeom prst="rect">
            <a:avLst/>
          </a:prstGeom>
        </p:spPr>
      </p:pic>
    </p:spTree>
    <p:extLst>
      <p:ext uri="{BB962C8B-B14F-4D97-AF65-F5344CB8AC3E}">
        <p14:creationId xmlns:p14="http://schemas.microsoft.com/office/powerpoint/2010/main" val="265751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FFBF2-9FA4-4B05-B4BE-39A8BB9A864B}"/>
              </a:ext>
            </a:extLst>
          </p:cNvPr>
          <p:cNvSpPr>
            <a:spLocks noGrp="1"/>
          </p:cNvSpPr>
          <p:nvPr>
            <p:ph type="title"/>
          </p:nvPr>
        </p:nvSpPr>
        <p:spPr/>
        <p:txBody>
          <a:bodyPr/>
          <a:lstStyle/>
          <a:p>
            <a:r>
              <a:rPr lang="en-ID" dirty="0"/>
              <a:t>Online Analytical Processing (OLAP)</a:t>
            </a:r>
          </a:p>
        </p:txBody>
      </p:sp>
      <p:pic>
        <p:nvPicPr>
          <p:cNvPr id="4" name="Content Placeholder 3">
            <a:extLst>
              <a:ext uri="{FF2B5EF4-FFF2-40B4-BE49-F238E27FC236}">
                <a16:creationId xmlns:a16="http://schemas.microsoft.com/office/drawing/2014/main" id="{A3204C9D-8AAF-4B7D-A4F5-EC43E84BACED}"/>
              </a:ext>
            </a:extLst>
          </p:cNvPr>
          <p:cNvPicPr>
            <a:picLocks noGrp="1" noChangeAspect="1"/>
          </p:cNvPicPr>
          <p:nvPr>
            <p:ph idx="1"/>
          </p:nvPr>
        </p:nvPicPr>
        <p:blipFill>
          <a:blip r:embed="rId2"/>
          <a:stretch>
            <a:fillRect/>
          </a:stretch>
        </p:blipFill>
        <p:spPr>
          <a:xfrm>
            <a:off x="362702" y="1944414"/>
            <a:ext cx="10179173" cy="3651883"/>
          </a:xfrm>
          <a:prstGeom prst="rect">
            <a:avLst/>
          </a:prstGeom>
        </p:spPr>
      </p:pic>
    </p:spTree>
    <p:extLst>
      <p:ext uri="{BB962C8B-B14F-4D97-AF65-F5344CB8AC3E}">
        <p14:creationId xmlns:p14="http://schemas.microsoft.com/office/powerpoint/2010/main" val="2435517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3AB95-0A7A-4441-BAFD-209721A7E91D}"/>
              </a:ext>
            </a:extLst>
          </p:cNvPr>
          <p:cNvSpPr>
            <a:spLocks noGrp="1"/>
          </p:cNvSpPr>
          <p:nvPr>
            <p:ph type="title"/>
          </p:nvPr>
        </p:nvSpPr>
        <p:spPr/>
        <p:txBody>
          <a:bodyPr/>
          <a:lstStyle/>
          <a:p>
            <a:r>
              <a:rPr lang="en-ID" dirty="0"/>
              <a:t>Extract Transform Load (ETL)</a:t>
            </a:r>
          </a:p>
        </p:txBody>
      </p:sp>
      <p:pic>
        <p:nvPicPr>
          <p:cNvPr id="4" name="Content Placeholder 3">
            <a:extLst>
              <a:ext uri="{FF2B5EF4-FFF2-40B4-BE49-F238E27FC236}">
                <a16:creationId xmlns:a16="http://schemas.microsoft.com/office/drawing/2014/main" id="{90677D94-76A1-424C-8F4A-7B708A212328}"/>
              </a:ext>
            </a:extLst>
          </p:cNvPr>
          <p:cNvPicPr>
            <a:picLocks noGrp="1" noChangeAspect="1"/>
          </p:cNvPicPr>
          <p:nvPr>
            <p:ph idx="1"/>
          </p:nvPr>
        </p:nvPicPr>
        <p:blipFill>
          <a:blip r:embed="rId2"/>
          <a:stretch>
            <a:fillRect/>
          </a:stretch>
        </p:blipFill>
        <p:spPr>
          <a:xfrm>
            <a:off x="2007476" y="1311903"/>
            <a:ext cx="8240110" cy="4426745"/>
          </a:xfrm>
          <a:prstGeom prst="rect">
            <a:avLst/>
          </a:prstGeom>
        </p:spPr>
      </p:pic>
    </p:spTree>
    <p:extLst>
      <p:ext uri="{BB962C8B-B14F-4D97-AF65-F5344CB8AC3E}">
        <p14:creationId xmlns:p14="http://schemas.microsoft.com/office/powerpoint/2010/main" val="2047806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E1AD9-ECD4-43D5-9206-A4C258B15D70}"/>
              </a:ext>
            </a:extLst>
          </p:cNvPr>
          <p:cNvSpPr>
            <a:spLocks noGrp="1"/>
          </p:cNvSpPr>
          <p:nvPr>
            <p:ph type="title"/>
          </p:nvPr>
        </p:nvSpPr>
        <p:spPr/>
        <p:txBody>
          <a:bodyPr/>
          <a:lstStyle/>
          <a:p>
            <a:r>
              <a:rPr lang="en-ID" dirty="0"/>
              <a:t>Data Warehouses</a:t>
            </a:r>
          </a:p>
        </p:txBody>
      </p:sp>
      <p:pic>
        <p:nvPicPr>
          <p:cNvPr id="4" name="Content Placeholder 3">
            <a:extLst>
              <a:ext uri="{FF2B5EF4-FFF2-40B4-BE49-F238E27FC236}">
                <a16:creationId xmlns:a16="http://schemas.microsoft.com/office/drawing/2014/main" id="{4BC742F4-B2DF-4A07-B7DE-BA55688E7F47}"/>
              </a:ext>
            </a:extLst>
          </p:cNvPr>
          <p:cNvPicPr>
            <a:picLocks noGrp="1" noChangeAspect="1"/>
          </p:cNvPicPr>
          <p:nvPr>
            <p:ph idx="1"/>
          </p:nvPr>
        </p:nvPicPr>
        <p:blipFill>
          <a:blip r:embed="rId2"/>
          <a:stretch>
            <a:fillRect/>
          </a:stretch>
        </p:blipFill>
        <p:spPr>
          <a:xfrm>
            <a:off x="1197291" y="1397877"/>
            <a:ext cx="9196194" cy="4403834"/>
          </a:xfrm>
          <a:prstGeom prst="rect">
            <a:avLst/>
          </a:prstGeom>
        </p:spPr>
      </p:pic>
    </p:spTree>
    <p:extLst>
      <p:ext uri="{BB962C8B-B14F-4D97-AF65-F5344CB8AC3E}">
        <p14:creationId xmlns:p14="http://schemas.microsoft.com/office/powerpoint/2010/main" val="12442605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55D14-5B94-4990-BC48-AE987E111053}"/>
              </a:ext>
            </a:extLst>
          </p:cNvPr>
          <p:cNvSpPr>
            <a:spLocks noGrp="1"/>
          </p:cNvSpPr>
          <p:nvPr>
            <p:ph type="title"/>
          </p:nvPr>
        </p:nvSpPr>
        <p:spPr/>
        <p:txBody>
          <a:bodyPr/>
          <a:lstStyle/>
          <a:p>
            <a:r>
              <a:rPr lang="en-ID" dirty="0"/>
              <a:t>Data Marts</a:t>
            </a:r>
          </a:p>
        </p:txBody>
      </p:sp>
      <p:pic>
        <p:nvPicPr>
          <p:cNvPr id="4" name="Content Placeholder 3">
            <a:extLst>
              <a:ext uri="{FF2B5EF4-FFF2-40B4-BE49-F238E27FC236}">
                <a16:creationId xmlns:a16="http://schemas.microsoft.com/office/drawing/2014/main" id="{71724335-3E54-47AA-92BC-A321265DFC1B}"/>
              </a:ext>
            </a:extLst>
          </p:cNvPr>
          <p:cNvPicPr>
            <a:picLocks noGrp="1" noChangeAspect="1"/>
          </p:cNvPicPr>
          <p:nvPr>
            <p:ph idx="1"/>
          </p:nvPr>
        </p:nvPicPr>
        <p:blipFill>
          <a:blip r:embed="rId2"/>
          <a:stretch>
            <a:fillRect/>
          </a:stretch>
        </p:blipFill>
        <p:spPr>
          <a:xfrm>
            <a:off x="1996967" y="1271015"/>
            <a:ext cx="8271640" cy="4585470"/>
          </a:xfrm>
          <a:prstGeom prst="rect">
            <a:avLst/>
          </a:prstGeom>
        </p:spPr>
      </p:pic>
    </p:spTree>
    <p:extLst>
      <p:ext uri="{BB962C8B-B14F-4D97-AF65-F5344CB8AC3E}">
        <p14:creationId xmlns:p14="http://schemas.microsoft.com/office/powerpoint/2010/main" val="1880876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40929-95ED-4D0D-A279-0A3E0F1655EE}"/>
              </a:ext>
            </a:extLst>
          </p:cNvPr>
          <p:cNvSpPr>
            <a:spLocks noGrp="1"/>
          </p:cNvSpPr>
          <p:nvPr>
            <p:ph type="title"/>
          </p:nvPr>
        </p:nvSpPr>
        <p:spPr/>
        <p:txBody>
          <a:bodyPr/>
          <a:lstStyle/>
          <a:p>
            <a:r>
              <a:rPr lang="en-ID" dirty="0"/>
              <a:t>Traditional BI</a:t>
            </a:r>
          </a:p>
        </p:txBody>
      </p:sp>
      <p:sp>
        <p:nvSpPr>
          <p:cNvPr id="3" name="Content Placeholder 2">
            <a:extLst>
              <a:ext uri="{FF2B5EF4-FFF2-40B4-BE49-F238E27FC236}">
                <a16:creationId xmlns:a16="http://schemas.microsoft.com/office/drawing/2014/main" id="{CF180BD7-FFE6-474D-963A-E157029B30F9}"/>
              </a:ext>
            </a:extLst>
          </p:cNvPr>
          <p:cNvSpPr>
            <a:spLocks noGrp="1"/>
          </p:cNvSpPr>
          <p:nvPr>
            <p:ph idx="1"/>
          </p:nvPr>
        </p:nvSpPr>
        <p:spPr/>
        <p:txBody>
          <a:bodyPr/>
          <a:lstStyle/>
          <a:p>
            <a:r>
              <a:rPr lang="en-ID" dirty="0"/>
              <a:t>Ad-hoc Reports</a:t>
            </a:r>
          </a:p>
          <a:p>
            <a:endParaRPr lang="en-ID" dirty="0"/>
          </a:p>
        </p:txBody>
      </p:sp>
      <p:pic>
        <p:nvPicPr>
          <p:cNvPr id="4" name="Picture 3">
            <a:extLst>
              <a:ext uri="{FF2B5EF4-FFF2-40B4-BE49-F238E27FC236}">
                <a16:creationId xmlns:a16="http://schemas.microsoft.com/office/drawing/2014/main" id="{59189EBD-64F4-494D-A975-5C5D147B974C}"/>
              </a:ext>
            </a:extLst>
          </p:cNvPr>
          <p:cNvPicPr>
            <a:picLocks noChangeAspect="1"/>
          </p:cNvPicPr>
          <p:nvPr/>
        </p:nvPicPr>
        <p:blipFill>
          <a:blip r:embed="rId2"/>
          <a:stretch>
            <a:fillRect/>
          </a:stretch>
        </p:blipFill>
        <p:spPr>
          <a:xfrm>
            <a:off x="2029016" y="2490573"/>
            <a:ext cx="6915288" cy="3350316"/>
          </a:xfrm>
          <a:prstGeom prst="rect">
            <a:avLst/>
          </a:prstGeom>
        </p:spPr>
      </p:pic>
    </p:spTree>
    <p:extLst>
      <p:ext uri="{BB962C8B-B14F-4D97-AF65-F5344CB8AC3E}">
        <p14:creationId xmlns:p14="http://schemas.microsoft.com/office/powerpoint/2010/main" val="2097592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338C6-52CF-4C80-A545-DC872CA0577D}"/>
              </a:ext>
            </a:extLst>
          </p:cNvPr>
          <p:cNvSpPr>
            <a:spLocks noGrp="1"/>
          </p:cNvSpPr>
          <p:nvPr>
            <p:ph type="title"/>
          </p:nvPr>
        </p:nvSpPr>
        <p:spPr/>
        <p:txBody>
          <a:bodyPr/>
          <a:lstStyle/>
          <a:p>
            <a:r>
              <a:rPr lang="en-ID" dirty="0"/>
              <a:t>Traditional BI</a:t>
            </a:r>
          </a:p>
        </p:txBody>
      </p:sp>
      <p:sp>
        <p:nvSpPr>
          <p:cNvPr id="3" name="Content Placeholder 2">
            <a:extLst>
              <a:ext uri="{FF2B5EF4-FFF2-40B4-BE49-F238E27FC236}">
                <a16:creationId xmlns:a16="http://schemas.microsoft.com/office/drawing/2014/main" id="{0C2C109F-154E-4B4F-82FD-20260966ECA1}"/>
              </a:ext>
            </a:extLst>
          </p:cNvPr>
          <p:cNvSpPr>
            <a:spLocks noGrp="1"/>
          </p:cNvSpPr>
          <p:nvPr>
            <p:ph idx="1"/>
          </p:nvPr>
        </p:nvSpPr>
        <p:spPr/>
        <p:txBody>
          <a:bodyPr/>
          <a:lstStyle/>
          <a:p>
            <a:r>
              <a:rPr lang="en-ID" dirty="0"/>
              <a:t>Dashboards</a:t>
            </a:r>
          </a:p>
          <a:p>
            <a:endParaRPr lang="en-ID" dirty="0"/>
          </a:p>
        </p:txBody>
      </p:sp>
      <p:pic>
        <p:nvPicPr>
          <p:cNvPr id="4" name="Picture 3">
            <a:extLst>
              <a:ext uri="{FF2B5EF4-FFF2-40B4-BE49-F238E27FC236}">
                <a16:creationId xmlns:a16="http://schemas.microsoft.com/office/drawing/2014/main" id="{47A5AC20-E137-4372-A88B-8D2BCBB64CAA}"/>
              </a:ext>
            </a:extLst>
          </p:cNvPr>
          <p:cNvPicPr>
            <a:picLocks noChangeAspect="1"/>
          </p:cNvPicPr>
          <p:nvPr/>
        </p:nvPicPr>
        <p:blipFill>
          <a:blip r:embed="rId2"/>
          <a:stretch>
            <a:fillRect/>
          </a:stretch>
        </p:blipFill>
        <p:spPr>
          <a:xfrm>
            <a:off x="2115252" y="2326077"/>
            <a:ext cx="6952501" cy="3350433"/>
          </a:xfrm>
          <a:prstGeom prst="rect">
            <a:avLst/>
          </a:prstGeom>
        </p:spPr>
      </p:pic>
    </p:spTree>
    <p:extLst>
      <p:ext uri="{BB962C8B-B14F-4D97-AF65-F5344CB8AC3E}">
        <p14:creationId xmlns:p14="http://schemas.microsoft.com/office/powerpoint/2010/main" val="21885811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5F10C5EB766D94885846BFCA63D9576" ma:contentTypeVersion="0" ma:contentTypeDescription="Create a new document." ma:contentTypeScope="" ma:versionID="7eac7514a8566d877c70081203d6d5f5">
  <xsd:schema xmlns:xsd="http://www.w3.org/2001/XMLSchema" xmlns:xs="http://www.w3.org/2001/XMLSchema" xmlns:p="http://schemas.microsoft.com/office/2006/metadata/properties" targetNamespace="http://schemas.microsoft.com/office/2006/metadata/properties" ma:root="true" ma:fieldsID="d413257cd9829394d17656a545d5fa4e">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1B246D6-AC25-4757-B7DE-E54D5ED5832E}">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3651764E-C713-4A17-BA73-F621B6559B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9CA53FFE-0113-440E-8146-04570D7F3B6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373</TotalTime>
  <Words>252</Words>
  <Application>Microsoft Office PowerPoint</Application>
  <PresentationFormat>Widescreen</PresentationFormat>
  <Paragraphs>30</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LiberationSerif</vt:lpstr>
      <vt:lpstr>LiberationSerif-Bold</vt:lpstr>
      <vt:lpstr>Arial</vt:lpstr>
      <vt:lpstr>Calibri</vt:lpstr>
      <vt:lpstr>Calibri Light</vt:lpstr>
      <vt:lpstr>Office Theme</vt:lpstr>
      <vt:lpstr> </vt:lpstr>
      <vt:lpstr>The enterprise technologies that support this transformation</vt:lpstr>
      <vt:lpstr>Online Transaction Processing (OLTP)</vt:lpstr>
      <vt:lpstr>Online Analytical Processing (OLAP)</vt:lpstr>
      <vt:lpstr>Extract Transform Load (ETL)</vt:lpstr>
      <vt:lpstr>Data Warehouses</vt:lpstr>
      <vt:lpstr>Data Marts</vt:lpstr>
      <vt:lpstr>Traditional BI</vt:lpstr>
      <vt:lpstr>Traditional BI</vt:lpstr>
      <vt:lpstr>PowerPoint Presentation</vt:lpstr>
      <vt:lpstr>Big Data BI</vt:lpstr>
      <vt:lpstr>Traditional Data Visualization</vt:lpstr>
      <vt:lpstr>Data Visualization for Big Data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PATRICK KOSMAYANDI 625170025</dc:creator>
  <cp:lastModifiedBy>Bagus Mulyawan</cp:lastModifiedBy>
  <cp:revision>19</cp:revision>
  <dcterms:created xsi:type="dcterms:W3CDTF">2020-06-08T01:30:48Z</dcterms:created>
  <dcterms:modified xsi:type="dcterms:W3CDTF">2020-10-07T06:47:02Z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0x010100C5F10C5EB766D94885846BFCA63D9576</vt:lpwstr>
  </property>
</Properties>
</file>

<file path=docProps/thumbnail.jpeg>
</file>